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9" r:id="rId5"/>
    <p:sldId id="260" r:id="rId6"/>
    <p:sldId id="261" r:id="rId7"/>
    <p:sldId id="267" r:id="rId8"/>
    <p:sldId id="263" r:id="rId10"/>
    <p:sldId id="264" r:id="rId11"/>
    <p:sldId id="268" r:id="rId12"/>
    <p:sldId id="269" r:id="rId13"/>
    <p:sldId id="270" r:id="rId14"/>
    <p:sldId id="265" r:id="rId15"/>
    <p:sldId id="266" r:id="rId16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0" autoAdjust="0"/>
    <p:restoredTop sz="94660"/>
  </p:normalViewPr>
  <p:slideViewPr>
    <p:cSldViewPr snapToGrid="0">
      <p:cViewPr varScale="1">
        <p:scale>
          <a:sx n="48" d="100"/>
          <a:sy n="48" d="100"/>
        </p:scale>
        <p:origin x="-570" y="-9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4F92A-7179-48F6-8A4B-82EE193FC06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7F2AF-518D-4D3A-BBE8-31DA780B20E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7F2AF-518D-4D3A-BBE8-31DA780B20E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2003A-35ED-470C-909A-99870D7329FD}" type="datetimeFigureOut">
              <a:rPr lang="en-GB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71ECA2-2583-466B-B0D7-AC7F39392608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AB84D-B329-4C77-B453-9201B06A5E26}" type="datetimeFigureOut">
              <a:rPr lang="en-GB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BE99C-EED0-4732-9279-07015DE6F212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978A5-2C07-467B-BB11-FB1EEAB809A4}" type="datetimeFigureOut">
              <a:rPr lang="en-GB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DFDA18-E532-4ACC-8FDC-AEAB3A14E9B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1F735-991B-44FF-B501-68C170156938}" type="datetimeFigureOut">
              <a:rPr lang="en-GB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73D08F-B56B-45A3-8DD2-C4C2409C6E93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9"/>
            <a:ext cx="11216640" cy="21335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EEFB1-7D34-4FDF-A1C7-0F1BC48E3FD7}" type="datetimeFigureOut">
              <a:rPr lang="en-GB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0CCBCF-0DF3-454E-8D5E-12D6C09E9A46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CA3F9-3453-4256-BB9E-84CD674290E7}" type="datetimeFigureOut">
              <a:rPr lang="en-GB"/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B46192-1517-479C-86DB-A008C0E3ED2A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1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6" y="2390987"/>
            <a:ext cx="5501639" cy="11717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6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0A6D1-0553-40DB-8390-7DD8B3B82854}" type="datetimeFigureOut">
              <a:rPr lang="en-GB"/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8D701A-2F40-4992-8736-1720AABACDC2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D168C-1C7C-4563-B93E-8C917EA441C0}" type="datetimeFigureOut">
              <a:rPr lang="en-GB"/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F1D640-7490-4620-A7F6-E4059BD9ECC5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36104-E2E3-4AC4-86E6-736D9442E158}" type="datetimeFigureOut">
              <a:rPr lang="en-GB"/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93001-6BBC-46C7-9013-CFCC94186780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EC707-5DF8-4DF7-8FA0-1A8E67D6E682}" type="datetimeFigureOut">
              <a:rPr lang="en-GB"/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5890D7-72B3-4A60-A3D2-1C81F0BB707B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E4D79-2831-4727-A064-AD83A8B4A4FD}" type="datetimeFigureOut">
              <a:rPr lang="en-GB"/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6C148A-DB9A-435B-A13A-11547DA129D2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93763" y="519113"/>
            <a:ext cx="11217275" cy="1885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93763" y="2597150"/>
            <a:ext cx="11217275" cy="6188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E4520E7-B799-4DF6-A8AC-54FE34D24877}" type="datetimeFigureOut">
              <a:rPr lang="en-GB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C96EB24-E249-4604-B84A-648B90736EE7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www.google.com/search?q=motorul+otto&amp;tbm=isch&amp;ved=2ahUKEwjM84H89fHlAhUbIFAKHSSOBf0Q2-cCegQIABAA&amp;oq=motorul+otto&amp;gs_l=img.3..0j0i30l3j0i24l2.48318.50885..51076...1.0..0.316.1749.0j11j0j1......0....1..gws-wiz-img.....10..35i362i39j35i39j0i67j0i10.Mp4NIHtcqjg&amp;ei=mZfRXYzDOJvAwAKknJboDw&amp;bih=657&amp;biw=1024#imgrc=xZ--fozp6gUcDM" TargetMode="External"/><Relationship Id="rId4" Type="http://schemas.openxmlformats.org/officeDocument/2006/relationships/hyperlink" Target="https://evolutiamotoarelor.weebly.com/motoarele-cu-ardere-externa.html" TargetMode="External"/><Relationship Id="rId3" Type="http://schemas.openxmlformats.org/officeDocument/2006/relationships/hyperlink" Target="https://www.slideshare.net/BarbulescuAlex/motoare-termice-48280451?qid=1f438ece-ba0f-4610-ac89-a75095cb689d&amp;v=&amp;b=&amp;from_search=5" TargetMode="External"/><Relationship Id="rId2" Type="http://schemas.openxmlformats.org/officeDocument/2006/relationships/hyperlink" Target="https://motoaretermicenat.weebly.com/scurt-istoric.html" TargetMode="External"/><Relationship Id="rId1" Type="http://schemas.openxmlformats.org/officeDocument/2006/relationships/hyperlink" Target="https://prezi.com/k8zoqvsxyzrg/istoria-motoarelor-termic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06463" y="2690813"/>
            <a:ext cx="9753601" cy="84455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665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Your Title Here</a:t>
            </a:r>
            <a:endParaRPr lang="en-GB" sz="6650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 descr="fizic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1183" y="4512365"/>
            <a:ext cx="5956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Motoare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Termice</a:t>
            </a:r>
            <a:r>
              <a:rPr lang="en-US" sz="4800" b="1" dirty="0" smtClean="0"/>
              <a:t>   </a:t>
            </a:r>
            <a:endParaRPr lang="en-US" sz="4800" b="1" dirty="0" smtClean="0"/>
          </a:p>
          <a:p>
            <a:r>
              <a:rPr lang="en-US" sz="4800" b="1" dirty="0" smtClean="0"/>
              <a:t>          </a:t>
            </a:r>
            <a:r>
              <a:rPr lang="en-US" sz="4800" b="1" dirty="0" err="1" smtClean="0"/>
              <a:t>Istorie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795591" y="7792277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Ciocan</a:t>
            </a:r>
            <a:r>
              <a:rPr lang="en-US" sz="3200" b="1" dirty="0" smtClean="0"/>
              <a:t> Ana Maria</a:t>
            </a:r>
            <a:endParaRPr lang="en-US" sz="3200" b="1" dirty="0" smtClean="0"/>
          </a:p>
          <a:p>
            <a:r>
              <a:rPr lang="en-US" sz="3200" b="1" dirty="0" err="1" smtClean="0"/>
              <a:t>Vasile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Mihaela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Alina</a:t>
            </a:r>
            <a:endParaRPr lang="en-US" sz="32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79" y="576470"/>
            <a:ext cx="11231659" cy="9177130"/>
          </a:xfrm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US" dirty="0" smtClean="0"/>
              <a:t>  								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						1886-Gottlieb Daimler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1890-Rene </a:t>
            </a:r>
            <a:r>
              <a:rPr lang="en-US" dirty="0" err="1" smtClean="0"/>
              <a:t>Panhard</a:t>
            </a:r>
            <a:r>
              <a:rPr lang="en-US" dirty="0" smtClean="0"/>
              <a:t>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          Emile </a:t>
            </a:r>
            <a:r>
              <a:rPr lang="en-US" dirty="0" err="1" smtClean="0"/>
              <a:t>Levassor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trasura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91670" y="1638507"/>
            <a:ext cx="3876260" cy="3509617"/>
          </a:xfrm>
          <a:prstGeom prst="rect">
            <a:avLst/>
          </a:prstGeom>
        </p:spPr>
      </p:pic>
      <p:pic>
        <p:nvPicPr>
          <p:cNvPr id="6" name="Picture 5" descr="karl benz.jpg"/>
          <p:cNvPicPr>
            <a:picLocks noChangeAspect="1"/>
          </p:cNvPicPr>
          <p:nvPr/>
        </p:nvPicPr>
        <p:blipFill>
          <a:blip r:embed="rId2" cstate="print"/>
          <a:srcRect l="19342" r="5961"/>
          <a:stretch>
            <a:fillRect/>
          </a:stretch>
        </p:blipFill>
        <p:spPr>
          <a:xfrm>
            <a:off x="1238496" y="1358763"/>
            <a:ext cx="5082791" cy="3133723"/>
          </a:xfrm>
          <a:prstGeom prst="rect">
            <a:avLst/>
          </a:prstGeom>
        </p:spPr>
      </p:pic>
      <p:pic>
        <p:nvPicPr>
          <p:cNvPr id="7" name="Picture 6" descr="levassor.jpg"/>
          <p:cNvPicPr>
            <a:picLocks noChangeAspect="1"/>
          </p:cNvPicPr>
          <p:nvPr/>
        </p:nvPicPr>
        <p:blipFill>
          <a:blip r:embed="rId3" cstate="print"/>
          <a:srcRect b="7751"/>
          <a:stretch>
            <a:fillRect/>
          </a:stretch>
        </p:blipFill>
        <p:spPr>
          <a:xfrm>
            <a:off x="1067098" y="5887766"/>
            <a:ext cx="4021737" cy="3435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0748" y="695737"/>
            <a:ext cx="3478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         1885-Karl Benz</a:t>
            </a:r>
            <a:endParaRPr lang="en-US" sz="2800" dirty="0" smtClean="0">
              <a:latin typeface="+mn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02627" y="5486400"/>
            <a:ext cx="49099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1900-Lohner </a:t>
            </a:r>
            <a:r>
              <a:rPr lang="en-US" sz="2800" dirty="0" err="1" smtClean="0">
                <a:latin typeface="+mn-lt"/>
              </a:rPr>
              <a:t>Porche</a:t>
            </a:r>
            <a:endParaRPr lang="en-US" sz="2800" dirty="0" smtClean="0">
              <a:latin typeface="+mn-lt"/>
            </a:endParaRPr>
          </a:p>
          <a:p>
            <a:endParaRPr lang="en-US" dirty="0"/>
          </a:p>
        </p:txBody>
      </p:sp>
      <p:pic>
        <p:nvPicPr>
          <p:cNvPr id="10" name="Picture 9" descr="porch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7355" y="6112358"/>
            <a:ext cx="4865688" cy="3237894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663687"/>
            <a:ext cx="11271416" cy="6121326"/>
          </a:xfrm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US" dirty="0" smtClean="0"/>
              <a:t>1923-Aurel </a:t>
            </a:r>
            <a:r>
              <a:rPr lang="en-US" dirty="0" err="1" smtClean="0"/>
              <a:t>Persu</a:t>
            </a:r>
            <a:endParaRPr lang="en-US" dirty="0"/>
          </a:p>
        </p:txBody>
      </p:sp>
      <p:pic>
        <p:nvPicPr>
          <p:cNvPr id="5" name="Picture 4" descr="persu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868986" y="4575934"/>
            <a:ext cx="5160100" cy="2460971"/>
          </a:xfrm>
          <a:prstGeom prst="rect">
            <a:avLst/>
          </a:prstGeom>
        </p:spPr>
      </p:pic>
      <p:pic>
        <p:nvPicPr>
          <p:cNvPr id="6" name="Picture 5" descr="aurel.jpg"/>
          <p:cNvPicPr>
            <a:picLocks noChangeAspect="1"/>
          </p:cNvPicPr>
          <p:nvPr/>
        </p:nvPicPr>
        <p:blipFill>
          <a:blip r:embed="rId2" cstate="print"/>
          <a:srcRect r="70235"/>
          <a:stretch>
            <a:fillRect/>
          </a:stretch>
        </p:blipFill>
        <p:spPr>
          <a:xfrm>
            <a:off x="1816659" y="3850790"/>
            <a:ext cx="2516802" cy="4148567"/>
          </a:xfrm>
          <a:prstGeom prst="rect">
            <a:avLst/>
          </a:prstGeom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250" y="538991"/>
            <a:ext cx="11217275" cy="1885950"/>
          </a:xfrm>
        </p:spPr>
        <p:txBody>
          <a:bodyPr/>
          <a:lstStyle/>
          <a:p>
            <a:r>
              <a:rPr lang="en-US" sz="7200" b="1" u="sng" dirty="0" err="1" smtClean="0">
                <a:solidFill>
                  <a:schemeClr val="bg1"/>
                </a:solidFill>
              </a:rPr>
              <a:t>Bibliografie</a:t>
            </a:r>
            <a:r>
              <a:rPr lang="en-US" sz="6000" b="1" dirty="0" smtClean="0"/>
              <a:t> 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705876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>
                <a:hlinkClick r:id="rId1"/>
              </a:rPr>
              <a:t>https://prezi.com/k8zoqvsxyzrg/istoria-motoarelor-termice/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https://motoaretermicenat.weebly.com/scurt-istoric.html#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https://www.slideshare.net/BarbulescuAlex/motoare-termice-48280451?qid=1f438ece-ba0f-4610-ac89-a75095cb689d&amp;v=&amp;b=&amp;from_search=5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https://evolutiamotoarelor.weebly.com/motoarele-cu-ardere-externa.html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https://www.google.com/search?q=motorul+otto&amp;tbm=isch&amp;ved=2ahUKEwjM84H89fHlAhUbIFAKHSSOBf0Q2-cCegQIABAA&amp;oq=motorul+otto&amp;gs_l=img.3..0j0i30l3j0i24l2.48318.50885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google.com/search?q=motorul+otto&amp;tbm=isch&amp;ved=2ahUKEwjM84H89fHlAhUbIFAKHSSOBf0Q2-cCegQIABAA&amp;oq=motorul+otto&amp;gs_l=img.3..0j0i30l3j0i24l2.48318.50885..51076...1.0..0.316.1749.0j11j0j1......0....1..gws-wiz-img.....10..35i362i39j35i39j0i67j0i10.Mp4NIHtcqjg&amp;ei=</a:t>
            </a:r>
            <a:r>
              <a:rPr lang="en-US" dirty="0" err="1" smtClean="0">
                <a:hlinkClick r:id="rId5"/>
              </a:rPr>
              <a:t>mZfRXYzDOJvAwAKknJboDw&amp;bih</a:t>
            </a:r>
            <a:r>
              <a:rPr lang="en-US" dirty="0" smtClean="0">
                <a:hlinkClick r:id="rId5"/>
              </a:rPr>
              <a:t>=657&amp;biw=1024#imgrc=</a:t>
            </a:r>
            <a:r>
              <a:rPr lang="en-US" dirty="0" err="1" smtClean="0">
                <a:hlinkClick r:id="rId5"/>
              </a:rPr>
              <a:t>xZ</a:t>
            </a:r>
            <a:r>
              <a:rPr lang="en-US" dirty="0" smtClean="0">
                <a:hlinkClick r:id="rId5"/>
              </a:rPr>
              <a:t>--fozp6gUcDM</a:t>
            </a:r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end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36562" y="360087"/>
            <a:ext cx="11217275" cy="1885950"/>
          </a:xfrm>
        </p:spPr>
        <p:txBody>
          <a:bodyPr/>
          <a:lstStyle/>
          <a:p>
            <a:r>
              <a:rPr lang="en-US" sz="7200" b="1" u="sng" dirty="0" err="1" smtClean="0">
                <a:solidFill>
                  <a:schemeClr val="bg1"/>
                </a:solidFill>
              </a:rPr>
              <a:t>Definitie</a:t>
            </a:r>
            <a:endParaRPr lang="en-GB" sz="6600" b="1" u="sng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" y="2047462"/>
            <a:ext cx="13004800" cy="7706138"/>
          </a:xfrm>
          <a:solidFill>
            <a:schemeClr val="bg1"/>
          </a:solidFill>
        </p:spPr>
        <p:txBody>
          <a:bodyPr/>
          <a:lstStyle/>
          <a:p>
            <a:endParaRPr lang="en-US" sz="4000" dirty="0" smtClean="0"/>
          </a:p>
          <a:p>
            <a:r>
              <a:rPr lang="en-US" sz="4000" dirty="0" smtClean="0"/>
              <a:t>Un motor </a:t>
            </a:r>
            <a:r>
              <a:rPr lang="en-US" sz="4000" dirty="0" err="1" smtClean="0"/>
              <a:t>termic</a:t>
            </a:r>
            <a:r>
              <a:rPr lang="en-US" sz="4000" dirty="0" smtClean="0"/>
              <a:t> </a:t>
            </a:r>
            <a:r>
              <a:rPr lang="en-US" sz="4000" dirty="0" err="1" smtClean="0"/>
              <a:t>este</a:t>
            </a:r>
            <a:r>
              <a:rPr lang="en-US" sz="4000" dirty="0" smtClean="0"/>
              <a:t> o </a:t>
            </a:r>
            <a:r>
              <a:rPr lang="en-US" sz="4000" dirty="0" err="1" smtClean="0"/>
              <a:t>masina</a:t>
            </a:r>
            <a:r>
              <a:rPr lang="en-US" sz="4000" dirty="0" smtClean="0"/>
              <a:t> care </a:t>
            </a:r>
            <a:r>
              <a:rPr lang="en-US" sz="4000" dirty="0" err="1" smtClean="0"/>
              <a:t>transforma</a:t>
            </a:r>
            <a:r>
              <a:rPr lang="en-US" sz="4000" dirty="0" smtClean="0"/>
              <a:t> </a:t>
            </a:r>
            <a:r>
              <a:rPr lang="en-US" sz="4000" dirty="0" err="1" smtClean="0"/>
              <a:t>caldura</a:t>
            </a:r>
            <a:r>
              <a:rPr lang="en-US" sz="4000" dirty="0" smtClean="0"/>
              <a:t> in </a:t>
            </a:r>
            <a:r>
              <a:rPr lang="en-US" sz="4000" dirty="0" err="1" smtClean="0"/>
              <a:t>lucru</a:t>
            </a:r>
            <a:r>
              <a:rPr lang="en-US" sz="4000" dirty="0" smtClean="0"/>
              <a:t> </a:t>
            </a:r>
            <a:r>
              <a:rPr lang="en-US" sz="4000" dirty="0" err="1" smtClean="0"/>
              <a:t>mecanic</a:t>
            </a:r>
            <a:r>
              <a:rPr lang="en-US" sz="4000" dirty="0" smtClean="0"/>
              <a:t>. </a:t>
            </a:r>
            <a:endParaRPr lang="en-US" sz="4000" dirty="0" smtClean="0"/>
          </a:p>
          <a:p>
            <a:endParaRPr lang="en-GB" sz="3000" dirty="0" smtClean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 descr="motoare termice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8001" y="3538331"/>
            <a:ext cx="5573086" cy="4174435"/>
          </a:xfrm>
          <a:prstGeom prst="rect">
            <a:avLst/>
          </a:prstGeom>
        </p:spPr>
      </p:pic>
      <p:pic>
        <p:nvPicPr>
          <p:cNvPr id="5" name="Picture 4" descr="gif def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71" y="4215225"/>
            <a:ext cx="5550034" cy="270240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895" y="437321"/>
            <a:ext cx="5027947" cy="1793019"/>
          </a:xfrm>
        </p:spPr>
        <p:txBody>
          <a:bodyPr>
            <a:normAutofit/>
          </a:bodyPr>
          <a:lstStyle/>
          <a:p>
            <a:r>
              <a:rPr lang="en-US" sz="8000" b="1" u="sng" dirty="0" err="1" smtClean="0">
                <a:solidFill>
                  <a:schemeClr val="bg1"/>
                </a:solidFill>
              </a:rPr>
              <a:t>Clasificare</a:t>
            </a:r>
            <a:r>
              <a:rPr lang="en-US" sz="6800" dirty="0" smtClean="0"/>
              <a:t> </a:t>
            </a:r>
            <a:endParaRPr lang="en-US" sz="6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270" y="2275840"/>
            <a:ext cx="4876800" cy="68265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87680" indent="-487680">
              <a:buFont typeface="+mj-lt"/>
              <a:buAutoNum type="arabicPeriod"/>
            </a:pPr>
            <a:endParaRPr lang="en-US" dirty="0" smtClean="0"/>
          </a:p>
          <a:p>
            <a:pPr marL="487680" indent="-487680">
              <a:buFont typeface="+mj-lt"/>
              <a:buAutoNum type="arabicPeriod"/>
            </a:pPr>
            <a:r>
              <a:rPr lang="en-US" sz="2800" b="1" dirty="0" err="1" smtClean="0"/>
              <a:t>Motoare</a:t>
            </a:r>
            <a:r>
              <a:rPr lang="en-US" sz="2800" b="1" dirty="0" smtClean="0"/>
              <a:t> cu </a:t>
            </a:r>
            <a:r>
              <a:rPr lang="en-US" sz="2800" b="1" dirty="0" err="1" smtClean="0"/>
              <a:t>ardere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interna</a:t>
            </a:r>
            <a:endParaRPr lang="en-US" sz="2800" b="1" dirty="0" smtClean="0"/>
          </a:p>
          <a:p>
            <a:pPr marL="487680" indent="-487680"/>
            <a:endParaRPr lang="en-US" dirty="0" smtClean="0"/>
          </a:p>
          <a:p>
            <a:pPr marL="487680" indent="-48768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758512" y="2174091"/>
            <a:ext cx="5191033" cy="6963956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marL="487680" indent="-487680"/>
            <a:endParaRPr lang="en-US" sz="2800" b="1" dirty="0" smtClean="0"/>
          </a:p>
          <a:p>
            <a:pPr marL="487680" indent="-487680"/>
            <a:r>
              <a:rPr lang="en-US" sz="2800" b="1" dirty="0" smtClean="0"/>
              <a:t>2</a:t>
            </a:r>
            <a:r>
              <a:rPr lang="en-US" sz="2800" b="1" dirty="0"/>
              <a:t>. </a:t>
            </a:r>
            <a:r>
              <a:rPr lang="en-US" sz="2800" b="1" dirty="0" err="1"/>
              <a:t>Motoare</a:t>
            </a:r>
            <a:r>
              <a:rPr lang="en-US" sz="2800" b="1" dirty="0"/>
              <a:t> cu </a:t>
            </a:r>
            <a:r>
              <a:rPr lang="en-US" sz="2800" b="1" dirty="0" err="1"/>
              <a:t>ardere</a:t>
            </a:r>
            <a:r>
              <a:rPr lang="en-US" sz="2800" b="1" dirty="0"/>
              <a:t> </a:t>
            </a:r>
            <a:r>
              <a:rPr lang="en-US" sz="2800" b="1" dirty="0" err="1" smtClean="0"/>
              <a:t>externa</a:t>
            </a:r>
            <a:endParaRPr lang="en-US" sz="2800" b="1" dirty="0" smtClean="0"/>
          </a:p>
          <a:p>
            <a:pPr marL="487680" indent="-487680"/>
            <a:endParaRPr lang="en-US" sz="3200" b="1" dirty="0"/>
          </a:p>
          <a:p>
            <a:pPr marL="487680" indent="-487680"/>
            <a:endParaRPr lang="en-US" sz="3200" b="1" dirty="0" smtClean="0"/>
          </a:p>
          <a:p>
            <a:pPr marL="487680" indent="-487680"/>
            <a:endParaRPr lang="en-US" sz="3200" b="1" dirty="0"/>
          </a:p>
          <a:p>
            <a:pPr marL="487680" indent="-487680"/>
            <a:endParaRPr lang="en-US" sz="3200" b="1" dirty="0" smtClean="0"/>
          </a:p>
          <a:p>
            <a:pPr marL="487680" indent="-487680"/>
            <a:endParaRPr lang="en-US" sz="3200" b="1" dirty="0"/>
          </a:p>
          <a:p>
            <a:pPr marL="487680" indent="-487680"/>
            <a:endParaRPr lang="en-US" sz="3200" b="1" dirty="0" smtClean="0"/>
          </a:p>
          <a:p>
            <a:pPr marL="487680" indent="-487680"/>
            <a:endParaRPr lang="en-US" sz="3200" b="1" dirty="0"/>
          </a:p>
          <a:p>
            <a:pPr marL="487680" indent="-487680"/>
            <a:endParaRPr lang="en-US" sz="3200" b="1" dirty="0" smtClean="0"/>
          </a:p>
          <a:p>
            <a:pPr marL="487680" indent="-487680"/>
            <a:endParaRPr lang="en-US" sz="3200" b="1" dirty="0"/>
          </a:p>
          <a:p>
            <a:pPr marL="487680" indent="-487680"/>
            <a:endParaRPr lang="en-US" sz="3200" b="1" dirty="0" smtClean="0"/>
          </a:p>
          <a:p>
            <a:pPr marL="487680" indent="-487680"/>
            <a:endParaRPr lang="en-US" sz="3200" b="1" dirty="0"/>
          </a:p>
          <a:p>
            <a:pPr marL="487680" indent="-487680"/>
            <a:endParaRPr lang="en-US" dirty="0" smtClean="0"/>
          </a:p>
          <a:p>
            <a:pPr marL="487680" indent="-487680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motor cu ardere etx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744394" y="4348633"/>
            <a:ext cx="5201920" cy="4118187"/>
          </a:xfrm>
          <a:prstGeom prst="rect">
            <a:avLst/>
          </a:prstGeom>
        </p:spPr>
      </p:pic>
      <p:pic>
        <p:nvPicPr>
          <p:cNvPr id="5" name="Content Placeholder 4" descr="motoare cu ardere in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9875" y="4281677"/>
            <a:ext cx="4467186" cy="3793067"/>
          </a:xfr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7" y="685799"/>
            <a:ext cx="11201400" cy="8707583"/>
          </a:xfrm>
          <a:solidFill>
            <a:schemeClr val="bg1"/>
          </a:solidFill>
        </p:spPr>
        <p:txBody>
          <a:bodyPr/>
          <a:lstStyle/>
          <a:p>
            <a:r>
              <a:rPr lang="en-US" sz="34400" b="1" dirty="0" err="1" smtClean="0"/>
              <a:t>Istoric</a:t>
            </a:r>
            <a:endParaRPr lang="en-US" sz="6600" b="1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737" y="519113"/>
            <a:ext cx="11217275" cy="1885950"/>
          </a:xfrm>
        </p:spPr>
        <p:txBody>
          <a:bodyPr/>
          <a:lstStyle/>
          <a:p>
            <a:r>
              <a:rPr lang="en-US" sz="7200" b="1" u="sng" dirty="0" err="1" smtClean="0">
                <a:solidFill>
                  <a:schemeClr val="bg1"/>
                </a:solidFill>
              </a:rPr>
              <a:t>Turbina</a:t>
            </a:r>
            <a:r>
              <a:rPr lang="en-US" sz="7200" b="1" u="sng" dirty="0" smtClean="0">
                <a:solidFill>
                  <a:schemeClr val="bg1"/>
                </a:solidFill>
              </a:rPr>
              <a:t> cu </a:t>
            </a:r>
            <a:r>
              <a:rPr lang="en-US" sz="7200" b="1" u="sng" dirty="0" err="1" smtClean="0">
                <a:solidFill>
                  <a:schemeClr val="bg1"/>
                </a:solidFill>
              </a:rPr>
              <a:t>aburi</a:t>
            </a:r>
            <a:r>
              <a:rPr lang="en-US" sz="7200" b="1" u="sng" dirty="0" smtClean="0">
                <a:solidFill>
                  <a:schemeClr val="bg1"/>
                </a:solidFill>
              </a:rPr>
              <a:t> </a:t>
            </a:r>
            <a:endParaRPr lang="en-US" sz="72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Heron din Alexandria </a:t>
            </a:r>
            <a:endParaRPr lang="en-US" dirty="0"/>
          </a:p>
        </p:txBody>
      </p:sp>
      <p:pic>
        <p:nvPicPr>
          <p:cNvPr id="4" name="Picture 3" descr="heron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33062" y="3172653"/>
            <a:ext cx="3744912" cy="5270617"/>
          </a:xfrm>
          <a:prstGeom prst="rect">
            <a:avLst/>
          </a:prstGeom>
        </p:spPr>
      </p:pic>
      <p:pic>
        <p:nvPicPr>
          <p:cNvPr id="9" name="Picture 8" descr="ana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0387" y="4671390"/>
            <a:ext cx="2942514" cy="3796749"/>
          </a:xfrm>
          <a:prstGeom prst="rect">
            <a:avLst/>
          </a:prstGeom>
        </p:spPr>
      </p:pic>
      <p:pic>
        <p:nvPicPr>
          <p:cNvPr id="10" name="Picture 9" descr="bb15292c-4972-4cf6-83b9-f4d3ec00943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9911" y="3107428"/>
            <a:ext cx="2857500" cy="341947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568104"/>
          </a:xfrm>
        </p:spPr>
        <p:txBody>
          <a:bodyPr/>
          <a:lstStyle/>
          <a:p>
            <a:r>
              <a:rPr lang="en-US" sz="5400" b="1" u="sng" dirty="0" err="1" smtClean="0">
                <a:solidFill>
                  <a:schemeClr val="bg1"/>
                </a:solidFill>
              </a:rPr>
              <a:t>Motorul</a:t>
            </a:r>
            <a:r>
              <a:rPr lang="en-US" sz="5400" b="1" u="sng" dirty="0" smtClean="0">
                <a:solidFill>
                  <a:schemeClr val="bg1"/>
                </a:solidFill>
              </a:rPr>
              <a:t> cu </a:t>
            </a:r>
            <a:r>
              <a:rPr lang="en-US" sz="5400" b="1" u="sng" dirty="0" err="1" smtClean="0">
                <a:solidFill>
                  <a:schemeClr val="bg1"/>
                </a:solidFill>
              </a:rPr>
              <a:t>vapori</a:t>
            </a:r>
            <a:endParaRPr lang="en-US" sz="54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146852"/>
            <a:ext cx="11311172" cy="7275444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Denis Papin-1679/1707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James Watt-1776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Nicolas Cugnot-1769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 descr="denis papin 2.jpg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8809866" y="2598668"/>
            <a:ext cx="1866900" cy="2447925"/>
          </a:xfrm>
          <a:solidFill>
            <a:schemeClr val="bg1"/>
          </a:solidFill>
        </p:spPr>
      </p:pic>
      <p:pic>
        <p:nvPicPr>
          <p:cNvPr id="5" name="Picture 4" descr="denis pap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1388" y="2140433"/>
            <a:ext cx="2443325" cy="2849010"/>
          </a:xfrm>
          <a:prstGeom prst="rect">
            <a:avLst/>
          </a:prstGeom>
        </p:spPr>
      </p:pic>
      <p:pic>
        <p:nvPicPr>
          <p:cNvPr id="7" name="Picture 6" descr="james wat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9687" y="4773887"/>
            <a:ext cx="2445026" cy="2352675"/>
          </a:xfrm>
          <a:prstGeom prst="rect">
            <a:avLst/>
          </a:prstGeom>
        </p:spPr>
      </p:pic>
      <p:pic>
        <p:nvPicPr>
          <p:cNvPr id="8" name="Picture 7" descr="james watt moto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2765" y="4949687"/>
            <a:ext cx="3518453" cy="2232164"/>
          </a:xfrm>
          <a:prstGeom prst="rect">
            <a:avLst/>
          </a:prstGeom>
        </p:spPr>
      </p:pic>
      <p:pic>
        <p:nvPicPr>
          <p:cNvPr id="9" name="Picture 8" descr="downloa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1670" y="7335078"/>
            <a:ext cx="3419060" cy="1954903"/>
          </a:xfrm>
          <a:prstGeom prst="rect">
            <a:avLst/>
          </a:prstGeom>
        </p:spPr>
      </p:pic>
      <p:pic>
        <p:nvPicPr>
          <p:cNvPr id="10" name="Picture 9" descr="cugnot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9686" y="7123457"/>
            <a:ext cx="2445027" cy="230505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u="sng" dirty="0" err="1" smtClean="0">
                <a:solidFill>
                  <a:schemeClr val="bg1"/>
                </a:solidFill>
              </a:rPr>
              <a:t>Motorul</a:t>
            </a:r>
            <a:r>
              <a:rPr lang="en-US" sz="7200" b="1" u="sng" dirty="0" smtClean="0">
                <a:solidFill>
                  <a:schemeClr val="bg1"/>
                </a:solidFill>
              </a:rPr>
              <a:t> Diesel</a:t>
            </a:r>
            <a:endParaRPr lang="en-US" sz="72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98" y="2636906"/>
            <a:ext cx="11217275" cy="6188075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Rudolf Diesel </a:t>
            </a:r>
            <a:endParaRPr lang="en-US" dirty="0"/>
          </a:p>
        </p:txBody>
      </p:sp>
      <p:pic>
        <p:nvPicPr>
          <p:cNvPr id="5" name="Picture 4" descr="diesel gif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4018" y="3253709"/>
            <a:ext cx="7377909" cy="4622599"/>
          </a:xfrm>
          <a:prstGeom prst="rect">
            <a:avLst/>
          </a:prstGeom>
        </p:spPr>
      </p:pic>
      <p:pic>
        <p:nvPicPr>
          <p:cNvPr id="4" name="Picture 3" descr="rudolf dies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0088" y="3200641"/>
            <a:ext cx="4314486" cy="5334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64696" y="3220278"/>
            <a:ext cx="1292088" cy="755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u="sng" dirty="0" err="1" smtClean="0">
                <a:solidFill>
                  <a:schemeClr val="bg1"/>
                </a:solidFill>
              </a:rPr>
              <a:t>Motorul</a:t>
            </a:r>
            <a:r>
              <a:rPr lang="en-US" sz="7200" b="1" u="sng" dirty="0" smtClean="0">
                <a:solidFill>
                  <a:schemeClr val="bg1"/>
                </a:solidFill>
              </a:rPr>
              <a:t> Otto</a:t>
            </a:r>
            <a:endParaRPr lang="en-US" sz="72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3" y="2047461"/>
            <a:ext cx="11217275" cy="7706139"/>
          </a:xfrm>
          <a:solidFill>
            <a:schemeClr val="bg1"/>
          </a:solidFill>
        </p:spPr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7" name="Picture 6" descr="otto gif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6139" y="2145609"/>
            <a:ext cx="5068957" cy="725018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u="sng" dirty="0" err="1" smtClean="0">
                <a:solidFill>
                  <a:schemeClr val="bg1"/>
                </a:solidFill>
              </a:rPr>
              <a:t>Motorul</a:t>
            </a:r>
            <a:r>
              <a:rPr lang="en-US" sz="6600" b="1" u="sng" dirty="0" smtClean="0">
                <a:solidFill>
                  <a:schemeClr val="bg1"/>
                </a:solidFill>
              </a:rPr>
              <a:t> Otto</a:t>
            </a:r>
            <a:endParaRPr lang="en-US" sz="66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79" y="735497"/>
            <a:ext cx="11410563" cy="8527774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1854-Eugenio </a:t>
            </a:r>
            <a:r>
              <a:rPr lang="en-US" dirty="0" err="1" smtClean="0"/>
              <a:t>Bassati</a:t>
            </a:r>
            <a:r>
              <a:rPr lang="en-US" dirty="0" smtClean="0"/>
              <a:t>   - 1860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          </a:t>
            </a:r>
            <a:r>
              <a:rPr lang="en-US" dirty="0" err="1" smtClean="0"/>
              <a:t>Felice</a:t>
            </a:r>
            <a:r>
              <a:rPr lang="en-US" dirty="0" smtClean="0"/>
              <a:t> </a:t>
            </a:r>
            <a:r>
              <a:rPr lang="en-US" dirty="0" err="1" smtClean="0"/>
              <a:t>Matteucci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1876-Nikolaus Otto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1885-Gottlieb Daimler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1854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666395" y="884995"/>
            <a:ext cx="5002144" cy="2597267"/>
          </a:xfrm>
          <a:prstGeom prst="rect">
            <a:avLst/>
          </a:prstGeom>
        </p:spPr>
      </p:pic>
      <p:pic>
        <p:nvPicPr>
          <p:cNvPr id="6" name="Picture 5" descr="otto nicolau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8409" y="3692784"/>
            <a:ext cx="1877148" cy="2708017"/>
          </a:xfrm>
          <a:prstGeom prst="rect">
            <a:avLst/>
          </a:prstGeom>
        </p:spPr>
      </p:pic>
      <p:pic>
        <p:nvPicPr>
          <p:cNvPr id="7" name="Picture 6" descr="ot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8122" y="3859241"/>
            <a:ext cx="5068956" cy="1949436"/>
          </a:xfrm>
          <a:prstGeom prst="rect">
            <a:avLst/>
          </a:prstGeom>
        </p:spPr>
      </p:pic>
      <p:pic>
        <p:nvPicPr>
          <p:cNvPr id="9" name="Picture 8" descr="Gottlieb Daiml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7620" y="6615526"/>
            <a:ext cx="1838325" cy="2486025"/>
          </a:xfrm>
          <a:prstGeom prst="rect">
            <a:avLst/>
          </a:prstGeom>
        </p:spPr>
      </p:pic>
      <p:pic>
        <p:nvPicPr>
          <p:cNvPr id="10" name="Picture 9" descr="reitwage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32036" y="7046636"/>
            <a:ext cx="3120817" cy="2076762"/>
          </a:xfrm>
          <a:prstGeom prst="rect">
            <a:avLst/>
          </a:prstGeom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1460</Words>
  <Application>WPS Presentation</Application>
  <PresentationFormat>Custom</PresentationFormat>
  <Paragraphs>111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Calibri Light</vt:lpstr>
      <vt:lpstr>Arial Rounded MT Bold</vt:lpstr>
      <vt:lpstr>Microsoft YaHei</vt:lpstr>
      <vt:lpstr>Arial Unicode MS</vt:lpstr>
      <vt:lpstr>Office Theme</vt:lpstr>
      <vt:lpstr>Your Title Here</vt:lpstr>
      <vt:lpstr>Definitie</vt:lpstr>
      <vt:lpstr>Clasificare </vt:lpstr>
      <vt:lpstr>Istoric</vt:lpstr>
      <vt:lpstr>Turbina cu aburi </vt:lpstr>
      <vt:lpstr>Motorul cu vapori</vt:lpstr>
      <vt:lpstr>Motorul Diesel</vt:lpstr>
      <vt:lpstr>Motorul Otto</vt:lpstr>
      <vt:lpstr>Motorul Otto</vt:lpstr>
      <vt:lpstr>PowerPoint 演示文稿</vt:lpstr>
      <vt:lpstr>PowerPoint 演示文稿</vt:lpstr>
      <vt:lpstr>Bibliografie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</dc:title>
  <dc:creator>Deepak Malhotra</dc:creator>
  <cp:lastModifiedBy>vasil</cp:lastModifiedBy>
  <cp:revision>34</cp:revision>
  <dcterms:created xsi:type="dcterms:W3CDTF">2017-05-08T09:49:00Z</dcterms:created>
  <dcterms:modified xsi:type="dcterms:W3CDTF">2024-11-11T22:48:24Z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1EC90E51C39A4C0D91C6742F9C08BB12_13</vt:lpwstr>
  </property>
  <property fmtid="{D5CDD505-2E9C-101B-9397-08002B2CF9AE}" pid="3" name="KSOProductBuildVer">
    <vt:lpwstr>1033-12.2.0.18607</vt:lpwstr>
  </property>
</Properties>
</file>